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67" r:id="rId14"/>
    <p:sldId id="269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66F00"/>
    <a:srgbClr val="F6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0CC-5053-4D00-B3C6-1A9E5A258683}" type="datetimeFigureOut">
              <a:rPr lang="en-US" smtClean="0"/>
              <a:pPr/>
              <a:t>5/24/2007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1DEF-6B51-41A1-84F4-92FB4898C0E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0CC-5053-4D00-B3C6-1A9E5A258683}" type="datetimeFigureOut">
              <a:rPr lang="en-US" smtClean="0"/>
              <a:pPr/>
              <a:t>5/24/2007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1DEF-6B51-41A1-84F4-92FB4898C0E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0CC-5053-4D00-B3C6-1A9E5A258683}" type="datetimeFigureOut">
              <a:rPr lang="en-US" smtClean="0"/>
              <a:pPr/>
              <a:t>5/24/2007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1DEF-6B51-41A1-84F4-92FB4898C0E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0CC-5053-4D00-B3C6-1A9E5A258683}" type="datetimeFigureOut">
              <a:rPr lang="en-US" smtClean="0"/>
              <a:pPr/>
              <a:t>5/24/2007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1DEF-6B51-41A1-84F4-92FB4898C0E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0CC-5053-4D00-B3C6-1A9E5A258683}" type="datetimeFigureOut">
              <a:rPr lang="en-US" smtClean="0"/>
              <a:pPr/>
              <a:t>5/24/2007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1DEF-6B51-41A1-84F4-92FB4898C0E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0CC-5053-4D00-B3C6-1A9E5A258683}" type="datetimeFigureOut">
              <a:rPr lang="en-US" smtClean="0"/>
              <a:pPr/>
              <a:t>5/24/2007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1DEF-6B51-41A1-84F4-92FB4898C0E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0CC-5053-4D00-B3C6-1A9E5A258683}" type="datetimeFigureOut">
              <a:rPr lang="en-US" smtClean="0"/>
              <a:pPr/>
              <a:t>5/24/2007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1DEF-6B51-41A1-84F4-92FB4898C0E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0CC-5053-4D00-B3C6-1A9E5A258683}" type="datetimeFigureOut">
              <a:rPr lang="en-US" smtClean="0"/>
              <a:pPr/>
              <a:t>5/24/2007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1DEF-6B51-41A1-84F4-92FB4898C0E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0CC-5053-4D00-B3C6-1A9E5A258683}" type="datetimeFigureOut">
              <a:rPr lang="en-US" smtClean="0"/>
              <a:pPr/>
              <a:t>5/24/2007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1DEF-6B51-41A1-84F4-92FB4898C0E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0CC-5053-4D00-B3C6-1A9E5A258683}" type="datetimeFigureOut">
              <a:rPr lang="en-US" smtClean="0"/>
              <a:pPr/>
              <a:t>5/24/2007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1DEF-6B51-41A1-84F4-92FB4898C0E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0CC-5053-4D00-B3C6-1A9E5A258683}" type="datetimeFigureOut">
              <a:rPr lang="en-US" smtClean="0"/>
              <a:pPr/>
              <a:t>5/24/2007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1DEF-6B51-41A1-84F4-92FB4898C0E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50CC-5053-4D00-B3C6-1A9E5A258683}" type="datetimeFigureOut">
              <a:rPr lang="en-US" smtClean="0"/>
              <a:pPr/>
              <a:t>5/24/2007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D1DEF-6B51-41A1-84F4-92FB4898C0E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la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492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2198" y="5857892"/>
            <a:ext cx="252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by Steven </a:t>
            </a:r>
            <a:r>
              <a:rPr lang="en-CA" sz="2400" dirty="0" err="1" smtClean="0"/>
              <a:t>Wickson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2571744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Beyond the Hockey Stick:</a:t>
            </a:r>
          </a:p>
          <a:p>
            <a:pPr algn="ctr"/>
            <a:r>
              <a:rPr lang="en-CA" sz="3600" dirty="0" err="1" smtClean="0"/>
              <a:t>Paleoclimate</a:t>
            </a:r>
            <a:r>
              <a:rPr lang="en-CA" sz="3600" dirty="0" smtClean="0"/>
              <a:t> Reconstructions of the Last 1000 years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intyre_correc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5"/>
            <a:ext cx="9185050" cy="65008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40" y="785794"/>
            <a:ext cx="914824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357166"/>
            <a:ext cx="8042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Here are four graphs. One of them is the Hockey Stick Graph, the three others were </a:t>
            </a:r>
          </a:p>
          <a:p>
            <a:r>
              <a:rPr lang="en-CA" dirty="0" smtClean="0"/>
              <a:t>produced with the same computer program using completely random data.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6072206"/>
            <a:ext cx="304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Which one is the hockey stick?</a:t>
            </a:r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894"/>
            <a:ext cx="9144000" cy="5800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817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smtClean="0"/>
              <a:t>“Spaghetti Graph” from </a:t>
            </a:r>
            <a:r>
              <a:rPr lang="en-CA" sz="2400" b="1" u="sng" dirty="0" err="1" smtClean="0"/>
              <a:t>IPCC’s</a:t>
            </a:r>
            <a:r>
              <a:rPr lang="en-CA" sz="2400" b="1" u="sng" dirty="0" smtClean="0"/>
              <a:t> Fourth Assessment Report, 2006</a:t>
            </a:r>
            <a:endParaRPr lang="en-CA" sz="2400" b="1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71480"/>
            <a:ext cx="2736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smtClean="0"/>
              <a:t>Greenland Ice Cores</a:t>
            </a:r>
            <a:endParaRPr lang="en-CA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3643314"/>
            <a:ext cx="2549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smtClean="0"/>
              <a:t>Antarctic Ice Cores</a:t>
            </a:r>
            <a:endParaRPr lang="en-CA" sz="2400" b="1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00042"/>
            <a:ext cx="4910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smtClean="0"/>
              <a:t>Ice Core Record from Peruvian Andes</a:t>
            </a:r>
            <a:endParaRPr lang="en-CA" sz="2400" b="1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be7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876"/>
            <a:ext cx="8786874" cy="307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Conclusions</a:t>
            </a:r>
          </a:p>
          <a:p>
            <a:endParaRPr lang="en-CA" sz="2400" dirty="0" smtClean="0"/>
          </a:p>
          <a:p>
            <a:r>
              <a:rPr lang="en-CA" sz="2400" dirty="0" smtClean="0"/>
              <a:t>-Global temperature has varied over the last 1000 years</a:t>
            </a:r>
            <a:endParaRPr lang="en-CA" sz="2400" dirty="0" smtClean="0"/>
          </a:p>
          <a:p>
            <a:pPr>
              <a:buFontTx/>
              <a:buChar char="-"/>
            </a:pPr>
            <a:r>
              <a:rPr lang="en-CA" sz="2400" dirty="0" smtClean="0"/>
              <a:t>Climate varies naturally over time</a:t>
            </a:r>
          </a:p>
          <a:p>
            <a:r>
              <a:rPr lang="en-CA" sz="2400" dirty="0" smtClean="0"/>
              <a:t>-Primary driver of </a:t>
            </a:r>
            <a:r>
              <a:rPr lang="en-CA" sz="2400" dirty="0" err="1" smtClean="0"/>
              <a:t>millenial</a:t>
            </a:r>
            <a:r>
              <a:rPr lang="en-CA" sz="2400" dirty="0" smtClean="0"/>
              <a:t> scale climate change is solar variation</a:t>
            </a:r>
          </a:p>
          <a:p>
            <a:r>
              <a:rPr lang="en-CA" sz="2400" dirty="0" smtClean="0"/>
              <a:t>-The sun is more active now than any other time in the last</a:t>
            </a:r>
          </a:p>
          <a:p>
            <a:r>
              <a:rPr lang="en-CA" sz="2400" dirty="0" smtClean="0"/>
              <a:t>  1000 years (</a:t>
            </a:r>
            <a:r>
              <a:rPr lang="en-CA" sz="2400" dirty="0" err="1" smtClean="0"/>
              <a:t>Usoskin</a:t>
            </a:r>
            <a:r>
              <a:rPr lang="en-CA" sz="2400" dirty="0" smtClean="0"/>
              <a:t> et al., </a:t>
            </a:r>
            <a:r>
              <a:rPr lang="en-CA" sz="2400" i="1" dirty="0" smtClean="0"/>
              <a:t>Phys. Rev. Letters</a:t>
            </a:r>
            <a:r>
              <a:rPr lang="en-CA" sz="2400" dirty="0" smtClean="0"/>
              <a:t>, 2003) </a:t>
            </a:r>
          </a:p>
          <a:p>
            <a:r>
              <a:rPr lang="en-CA" sz="2400" dirty="0" smtClean="0"/>
              <a:t>-What is the future of solar activity?</a:t>
            </a:r>
          </a:p>
          <a:p>
            <a:endParaRPr lang="en-CA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WE-LI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60"/>
            <a:ext cx="8827663" cy="4297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285728"/>
            <a:ext cx="5922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smtClean="0"/>
              <a:t>Temperature from 900AD-1990AD</a:t>
            </a:r>
          </a:p>
          <a:p>
            <a:r>
              <a:rPr lang="en-CA" sz="2400" b="1" u="sng" dirty="0" smtClean="0"/>
              <a:t>from </a:t>
            </a:r>
            <a:r>
              <a:rPr lang="en-CA" sz="2400" b="1" u="sng" dirty="0" err="1" smtClean="0"/>
              <a:t>IPCC’s</a:t>
            </a:r>
            <a:r>
              <a:rPr lang="en-CA" sz="2400" b="1" u="sng" dirty="0" smtClean="0"/>
              <a:t> </a:t>
            </a:r>
            <a:r>
              <a:rPr lang="en-CA" sz="2400" b="1" u="sng" dirty="0" smtClean="0"/>
              <a:t>Second </a:t>
            </a:r>
            <a:r>
              <a:rPr lang="en-CA" sz="2400" b="1" u="sng" dirty="0" smtClean="0"/>
              <a:t>Assessment Report, </a:t>
            </a:r>
            <a:r>
              <a:rPr lang="en-CA" sz="2400" b="1" u="sng" dirty="0" smtClean="0"/>
              <a:t>1995</a:t>
            </a:r>
            <a:endParaRPr lang="en-CA" sz="2400" b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kingSh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4122682" cy="3000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214290"/>
            <a:ext cx="532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smtClean="0"/>
              <a:t>Medieval Warm Period (800AD-1300AD)</a:t>
            </a:r>
            <a:endParaRPr lang="en-CA" sz="2400" b="1" u="sng" dirty="0"/>
          </a:p>
        </p:txBody>
      </p:sp>
      <p:pic>
        <p:nvPicPr>
          <p:cNvPr id="7" name="Picture 6" descr="Posters-assor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928670"/>
            <a:ext cx="4143404" cy="3089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4272677"/>
            <a:ext cx="857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"</a:t>
            </a:r>
            <a:r>
              <a:rPr lang="en-CA" sz="2400" dirty="0" err="1" smtClean="0"/>
              <a:t>Whan</a:t>
            </a:r>
            <a:r>
              <a:rPr lang="en-CA" sz="2400" dirty="0" smtClean="0"/>
              <a:t> that </a:t>
            </a:r>
            <a:r>
              <a:rPr lang="en-CA" sz="2400" dirty="0" err="1" smtClean="0"/>
              <a:t>Aprille</a:t>
            </a:r>
            <a:r>
              <a:rPr lang="en-CA" sz="2400" dirty="0" smtClean="0"/>
              <a:t> with his </a:t>
            </a:r>
            <a:r>
              <a:rPr lang="en-CA" sz="2400" dirty="0" err="1" smtClean="0"/>
              <a:t>shoures</a:t>
            </a:r>
            <a:r>
              <a:rPr lang="en-CA" sz="2400" dirty="0" smtClean="0"/>
              <a:t> </a:t>
            </a:r>
            <a:r>
              <a:rPr lang="en-CA" sz="2400" dirty="0" err="1" smtClean="0"/>
              <a:t>soote</a:t>
            </a:r>
            <a:r>
              <a:rPr lang="en-CA" sz="2400" dirty="0" smtClean="0"/>
              <a:t> - </a:t>
            </a:r>
          </a:p>
          <a:p>
            <a:r>
              <a:rPr lang="en-CA" sz="2400" dirty="0" smtClean="0"/>
              <a:t>The </a:t>
            </a:r>
            <a:r>
              <a:rPr lang="en-CA" sz="2400" dirty="0" err="1" smtClean="0"/>
              <a:t>droughte</a:t>
            </a:r>
            <a:r>
              <a:rPr lang="en-CA" sz="2400" dirty="0" smtClean="0"/>
              <a:t> of March hath </a:t>
            </a:r>
            <a:r>
              <a:rPr lang="en-CA" sz="2400" dirty="0" err="1" smtClean="0"/>
              <a:t>perced</a:t>
            </a:r>
            <a:r>
              <a:rPr lang="en-CA" sz="2400" dirty="0" smtClean="0"/>
              <a:t> to the </a:t>
            </a:r>
            <a:r>
              <a:rPr lang="en-CA" sz="2400" dirty="0" err="1" smtClean="0"/>
              <a:t>roote</a:t>
            </a:r>
            <a:r>
              <a:rPr lang="en-CA" sz="2400" dirty="0" smtClean="0"/>
              <a:t>,</a:t>
            </a:r>
          </a:p>
          <a:p>
            <a:r>
              <a:rPr lang="en-CA" sz="2400" dirty="0" smtClean="0"/>
              <a:t>And bathed every </a:t>
            </a:r>
            <a:r>
              <a:rPr lang="en-CA" sz="2400" dirty="0" err="1" smtClean="0"/>
              <a:t>veyne</a:t>
            </a:r>
            <a:r>
              <a:rPr lang="en-CA" sz="2400" dirty="0" smtClean="0"/>
              <a:t> in </a:t>
            </a:r>
            <a:r>
              <a:rPr lang="en-CA" sz="2400" dirty="0" err="1" smtClean="0"/>
              <a:t>swich</a:t>
            </a:r>
            <a:r>
              <a:rPr lang="en-CA" sz="2400" dirty="0" smtClean="0"/>
              <a:t> </a:t>
            </a:r>
            <a:r>
              <a:rPr lang="en-CA" sz="2400" dirty="0" err="1" smtClean="0"/>
              <a:t>licour</a:t>
            </a:r>
            <a:endParaRPr lang="en-CA" sz="2400" dirty="0" smtClean="0"/>
          </a:p>
          <a:p>
            <a:r>
              <a:rPr lang="en-CA" sz="2400" dirty="0" smtClean="0"/>
              <a:t>Of which </a:t>
            </a:r>
            <a:r>
              <a:rPr lang="en-CA" sz="2400" dirty="0" err="1" smtClean="0"/>
              <a:t>vertu</a:t>
            </a:r>
            <a:r>
              <a:rPr lang="en-CA" sz="2400" dirty="0" smtClean="0"/>
              <a:t> </a:t>
            </a:r>
            <a:r>
              <a:rPr lang="en-CA" sz="2400" dirty="0" err="1" smtClean="0"/>
              <a:t>ungendred</a:t>
            </a:r>
            <a:r>
              <a:rPr lang="en-CA" sz="2400" dirty="0" smtClean="0"/>
              <a:t> is the flour;" </a:t>
            </a:r>
            <a:endParaRPr lang="en-CA" sz="2400" dirty="0" smtClean="0"/>
          </a:p>
          <a:p>
            <a:endParaRPr lang="en-CA" sz="2400" dirty="0" smtClean="0"/>
          </a:p>
          <a:p>
            <a:r>
              <a:rPr lang="en-CA" sz="2400" i="1" dirty="0" smtClean="0"/>
              <a:t>- from The Canterbury Tales, by Geoffrey Chaucer, 1386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4178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smtClean="0"/>
              <a:t>Little Ice Age (1300AD-1850AD)</a:t>
            </a:r>
            <a:endParaRPr lang="en-CA" sz="2400" b="1" u="sng" dirty="0"/>
          </a:p>
        </p:txBody>
      </p:sp>
      <p:pic>
        <p:nvPicPr>
          <p:cNvPr id="6" name="Picture 5" descr="little-ice-age-tw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928670"/>
            <a:ext cx="7493052" cy="48169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The </a:t>
            </a:r>
            <a:r>
              <a:rPr lang="en-CA" dirty="0" err="1" smtClean="0"/>
              <a:t>Mer</a:t>
            </a:r>
            <a:r>
              <a:rPr lang="en-CA" dirty="0" smtClean="0"/>
              <a:t> de Glace viewed from </a:t>
            </a:r>
            <a:r>
              <a:rPr lang="en-CA" dirty="0" err="1" smtClean="0"/>
              <a:t>Montenvers</a:t>
            </a:r>
            <a:r>
              <a:rPr lang="en-CA" dirty="0" smtClean="0"/>
              <a:t>, Mont Blanc region, French Alps. The left-hand picture is an extract from a painting by </a:t>
            </a:r>
            <a:r>
              <a:rPr lang="en-CA" dirty="0" err="1" smtClean="0"/>
              <a:t>Birman</a:t>
            </a:r>
            <a:r>
              <a:rPr lang="en-CA" dirty="0" smtClean="0"/>
              <a:t> soon after the Little Ice Age maximum. The right-hand photograph was taken from a similar position in 2000. 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n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5639"/>
            <a:ext cx="8889240" cy="65495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42860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smtClean="0"/>
              <a:t>Sunspots</a:t>
            </a:r>
            <a:endParaRPr lang="en-CA" sz="2400" b="1" u="sng" dirty="0"/>
          </a:p>
        </p:txBody>
      </p:sp>
      <p:pic>
        <p:nvPicPr>
          <p:cNvPr id="7" name="Picture 6" descr="galileo_domenico_cres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0"/>
            <a:ext cx="3286116" cy="2657888"/>
          </a:xfrm>
          <a:prstGeom prst="rect">
            <a:avLst/>
          </a:prstGeom>
        </p:spPr>
      </p:pic>
      <p:pic>
        <p:nvPicPr>
          <p:cNvPr id="8" name="Picture 7" descr="s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643050"/>
            <a:ext cx="4286250" cy="4286250"/>
          </a:xfrm>
          <a:prstGeom prst="rect">
            <a:avLst/>
          </a:prstGeom>
        </p:spPr>
      </p:pic>
      <p:pic>
        <p:nvPicPr>
          <p:cNvPr id="9" name="Picture 8" descr="suntitled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630" y="2714620"/>
            <a:ext cx="3318370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WE-LI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876"/>
            <a:ext cx="8143932" cy="3286124"/>
          </a:xfrm>
          <a:prstGeom prst="rect">
            <a:avLst/>
          </a:prstGeom>
        </p:spPr>
      </p:pic>
      <p:pic>
        <p:nvPicPr>
          <p:cNvPr id="14" name="Picture 13" descr="Solar_Activity_Proxi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14290"/>
            <a:ext cx="4643470" cy="3295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9" y="357166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Sunspot data </a:t>
            </a:r>
          </a:p>
          <a:p>
            <a:r>
              <a:rPr lang="en-CA" sz="2400" b="1" u="sng" dirty="0" smtClean="0"/>
              <a:t>(Hoyt &amp; </a:t>
            </a:r>
            <a:r>
              <a:rPr lang="en-CA" sz="2400" b="1" u="sng" dirty="0" err="1" smtClean="0"/>
              <a:t>Schatten</a:t>
            </a:r>
            <a:r>
              <a:rPr lang="en-CA" sz="2400" b="1" u="sng" dirty="0" smtClean="0"/>
              <a:t>, 1998; </a:t>
            </a:r>
          </a:p>
          <a:p>
            <a:r>
              <a:rPr lang="en-CA" sz="2400" b="1" u="sng" dirty="0" smtClean="0"/>
              <a:t>Beer et al. 1994) compared </a:t>
            </a:r>
            <a:r>
              <a:rPr lang="en-CA" sz="2400" b="1" u="sng" dirty="0" smtClean="0"/>
              <a:t>w</a:t>
            </a:r>
            <a:r>
              <a:rPr lang="en-CA" sz="2400" b="1" u="sng" dirty="0" smtClean="0"/>
              <a:t>ith</a:t>
            </a:r>
            <a:r>
              <a:rPr lang="en-CA" sz="2400" b="1" u="sng" dirty="0" smtClean="0"/>
              <a:t> </a:t>
            </a:r>
            <a:r>
              <a:rPr lang="en-CA" sz="2400" b="1" u="sng" dirty="0" smtClean="0"/>
              <a:t>Climate record from </a:t>
            </a:r>
            <a:r>
              <a:rPr lang="en-CA" sz="2400" b="1" u="sng" dirty="0" err="1" smtClean="0"/>
              <a:t>IPCC’s</a:t>
            </a:r>
            <a:r>
              <a:rPr lang="en-CA" sz="2400" b="1" u="sng" dirty="0" smtClean="0"/>
              <a:t> First </a:t>
            </a:r>
            <a:r>
              <a:rPr lang="en-CA" sz="2400" b="1" u="sng" dirty="0" smtClean="0"/>
              <a:t>A</a:t>
            </a:r>
            <a:r>
              <a:rPr lang="en-CA" sz="2400" b="1" u="sng" dirty="0" smtClean="0"/>
              <a:t>ssessment </a:t>
            </a:r>
            <a:r>
              <a:rPr lang="en-CA" sz="2400" b="1" u="sng" dirty="0" smtClean="0"/>
              <a:t>R</a:t>
            </a:r>
            <a:r>
              <a:rPr lang="en-CA" sz="2400" b="1" u="sng" dirty="0" smtClean="0"/>
              <a:t>eport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ckey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" y="1114799"/>
            <a:ext cx="9099384" cy="5743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7153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smtClean="0"/>
              <a:t>The Hockey Stick Graph (Mann, Bradley, Hughes, 1999</a:t>
            </a:r>
            <a:r>
              <a:rPr lang="en-CA" sz="2400" b="1" u="sng" dirty="0" smtClean="0"/>
              <a:t>)</a:t>
            </a:r>
          </a:p>
          <a:p>
            <a:r>
              <a:rPr lang="en-CA" sz="2400" b="1" u="sng" dirty="0" err="1" smtClean="0"/>
              <a:t>IPCC’s</a:t>
            </a:r>
            <a:r>
              <a:rPr lang="en-CA" sz="2400" b="1" u="sng" dirty="0" smtClean="0"/>
              <a:t> Third Assessment Report, 2001</a:t>
            </a:r>
            <a:endParaRPr lang="en-CA" sz="2400" b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enceNews19750301-2s_03_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59"/>
            <a:ext cx="4857752" cy="4161473"/>
          </a:xfrm>
          <a:prstGeom prst="rect">
            <a:avLst/>
          </a:prstGeom>
        </p:spPr>
      </p:pic>
      <p:pic>
        <p:nvPicPr>
          <p:cNvPr id="6" name="Picture 5" descr="brace yoursel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85728"/>
            <a:ext cx="3846662" cy="2500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357166"/>
            <a:ext cx="4435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smtClean="0"/>
              <a:t>Global Cooling Scare of the 1970s</a:t>
            </a:r>
            <a:endParaRPr lang="en-CA" sz="2400" b="1" u="sng" dirty="0"/>
          </a:p>
        </p:txBody>
      </p:sp>
      <p:pic>
        <p:nvPicPr>
          <p:cNvPr id="9" name="Picture 8" descr="glacial era com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071810"/>
            <a:ext cx="3889685" cy="3571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5238</TotalTime>
  <Words>303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Seanix Valued Customer</dc:creator>
  <cp:lastModifiedBy>Seanix Valued Customer</cp:lastModifiedBy>
  <cp:revision>372</cp:revision>
  <dcterms:created xsi:type="dcterms:W3CDTF">2007-05-12T15:20:15Z</dcterms:created>
  <dcterms:modified xsi:type="dcterms:W3CDTF">2007-05-25T04:05:05Z</dcterms:modified>
</cp:coreProperties>
</file>